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1" r:id="rId7"/>
    <p:sldId id="259" r:id="rId8"/>
    <p:sldId id="260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72" r:id="rId24"/>
    <p:sldId id="271" r:id="rId25"/>
    <p:sldId id="264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5AFC1B-137B-4149-8244-B8F6DEAFA0EB}" v="13" dt="2023-10-14T13:00:49.297"/>
    <p1510:client id="{5F800E03-8D61-4D58-BD78-4646BAEF99DD}" v="1" dt="2023-10-13T13:35:38.450"/>
    <p1510:client id="{7555351B-35F5-41B7-A30B-76DA097D391C}" v="53" dt="2023-10-14T15:47:02.587"/>
    <p1510:client id="{904759E9-03AE-4CDF-B9B6-BA870DA83477}" v="18" dt="2023-10-14T13:41:11.898"/>
    <p1510:client id="{ADBA1D91-F9D3-400C-93F2-1B66C64B2F55}" v="58" dt="2023-10-09T02:40:03.308"/>
    <p1510:client id="{C40A825B-48C8-4325-B160-624CA7912B1F}" v="33" dt="2023-10-13T15:16:43.736"/>
    <p1510:client id="{CDDE8A45-2576-4241-BF7A-E5E2697FE651}" v="109" dt="2023-10-09T03:23:29.743"/>
    <p1510:client id="{DF05C867-1F0C-4D72-886D-0CFCAFCABD3D}" v="296" dt="2023-10-09T02:23:13.380"/>
    <p1510:client id="{EA72BF8A-E837-4CCC-9F47-31DB27EB61F2}" v="244" dt="2023-10-13T16:17:09.334"/>
    <p1510:client id="{F7134087-DE62-4CB6-86C7-9E95F02F8643}" v="67" dt="2023-10-13T17:34:22.904"/>
    <p1510:client id="{F7787B68-AA2D-40A3-89E4-91F84903A661}" v="47" dt="2023-10-13T17:50:20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TEAM MEMBERS 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TAMILARASAN.M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VELU.M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SATHISH</a:t>
          </a: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9F1A1072-2E5D-48EE-9B94-0EA6FE6EE11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SRIDHAR.P</a:t>
          </a:r>
          <a:endParaRPr lang="en-US" dirty="0">
            <a:latin typeface="Tw Cen MT" panose="020B0602020104020603"/>
          </a:endParaRPr>
        </a:p>
      </dgm:t>
    </dgm:pt>
    <dgm:pt modelId="{78CAB858-F177-4D03-8137-33CB1150C5A0}" type="parTrans" cxnId="{4C4161D5-83EF-47DE-8FE5-772A39EACB23}">
      <dgm:prSet/>
      <dgm:spPr/>
    </dgm:pt>
    <dgm:pt modelId="{FD5EB541-B4C8-40F6-ADE6-FE450ECA3E10}" type="sibTrans" cxnId="{4C4161D5-83EF-47DE-8FE5-772A39EACB23}">
      <dgm:prSet/>
      <dgm:spPr/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5"/>
      <dgm:spPr/>
    </dgm:pt>
    <dgm:pt modelId="{BB7E5F84-64F2-4718-BACC-301BBCDC9D3A}" type="pres">
      <dgm:prSet presAssocID="{AAC263CB-8256-4B03-92FE-1622698FB3E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5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47086093-3EEC-4F25-B015-ACC944634696}" type="pres">
      <dgm:prSet presAssocID="{9F1A1072-2E5D-48EE-9B94-0EA6FE6EE114}" presName="compNode" presStyleCnt="0"/>
      <dgm:spPr/>
    </dgm:pt>
    <dgm:pt modelId="{3414A50D-EEBF-45A2-AFFB-7D4DCE946724}" type="pres">
      <dgm:prSet presAssocID="{9F1A1072-2E5D-48EE-9B94-0EA6FE6EE114}" presName="bgRect" presStyleLbl="bgShp" presStyleIdx="1" presStyleCnt="5"/>
      <dgm:spPr/>
    </dgm:pt>
    <dgm:pt modelId="{2AECC607-CE79-4F9D-B580-2698398D40ED}" type="pres">
      <dgm:prSet presAssocID="{9F1A1072-2E5D-48EE-9B94-0EA6FE6EE114}" presName="iconRect" presStyleLbl="node1" presStyleIdx="1" presStyleCnt="5"/>
      <dgm:spPr/>
    </dgm:pt>
    <dgm:pt modelId="{4C61D4C7-E2B1-439F-8846-34C1CD204551}" type="pres">
      <dgm:prSet presAssocID="{9F1A1072-2E5D-48EE-9B94-0EA6FE6EE114}" presName="spaceRect" presStyleCnt="0"/>
      <dgm:spPr/>
    </dgm:pt>
    <dgm:pt modelId="{D64C2322-BC9E-4452-80C5-3C7D6612A311}" type="pres">
      <dgm:prSet presAssocID="{9F1A1072-2E5D-48EE-9B94-0EA6FE6EE114}" presName="parTx" presStyleLbl="revTx" presStyleIdx="1" presStyleCnt="5">
        <dgm:presLayoutVars>
          <dgm:chMax val="0"/>
          <dgm:chPref val="0"/>
        </dgm:presLayoutVars>
      </dgm:prSet>
      <dgm:spPr/>
    </dgm:pt>
    <dgm:pt modelId="{1948D256-3D04-47DF-9379-74F46A089097}" type="pres">
      <dgm:prSet presAssocID="{FD5EB541-B4C8-40F6-ADE6-FE450ECA3E10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2" presStyleCnt="5"/>
      <dgm:spPr/>
    </dgm:pt>
    <dgm:pt modelId="{8B8D9FA1-74BB-4EA5-B65F-49B870DCE4EB}" type="pres">
      <dgm:prSet presAssocID="{4E8D2E69-0173-4BD3-B96A-7A9C5DD12B47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2" presStyleCnt="5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3" presStyleCnt="5"/>
      <dgm:spPr/>
    </dgm:pt>
    <dgm:pt modelId="{3CD2D8A7-CAF8-4A2F-A324-BDF8CFA66908}" type="pres">
      <dgm:prSet presAssocID="{93A6A030-ABAB-4EFA-B539-0FDB3E07C1EF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3" presStyleCnt="5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4" presStyleCnt="5"/>
      <dgm:spPr/>
    </dgm:pt>
    <dgm:pt modelId="{D3271400-E9D7-4481-8E98-7952ACC542C2}" type="pres">
      <dgm:prSet presAssocID="{76D56F19-2708-49DB-8F92-D8AC45F23A9A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32E90211-17E0-4DDF-9274-DD3E46D811B8}" srcId="{D4503D04-C97E-4622-AE07-D0307CB3B4CA}" destId="{76D56F19-2708-49DB-8F92-D8AC45F23A9A}" srcOrd="4" destOrd="0" parTransId="{9D5610C2-0A12-494A-AC46-8DD17C08B09F}" sibTransId="{EC8965A1-F755-4945-8AAC-DCF1F68F011E}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5A7E5378-DFEF-4543-87D8-F6320D0C1F24}" type="presOf" srcId="{AAC263CB-8256-4B03-92FE-1622698FB3E9}" destId="{30E9CA6C-A0F7-4BE8-9B77-EE5C9EF005B7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A1B4F69F-E6C9-47B9-9492-5F1111AD2C94}" type="presOf" srcId="{93A6A030-ABAB-4EFA-B539-0FDB3E07C1EF}" destId="{ECA97BE5-E798-4AEE-9404-4E43192F5136}" srcOrd="0" destOrd="0" presId="urn:microsoft.com/office/officeart/2018/2/layout/IconVerticalSolidList"/>
    <dgm:cxn modelId="{A6B8E9AD-EFC0-41F6-99C1-3A9CDF1CD9D7}" type="presOf" srcId="{9F1A1072-2E5D-48EE-9B94-0EA6FE6EE114}" destId="{D64C2322-BC9E-4452-80C5-3C7D6612A311}" srcOrd="0" destOrd="0" presId="urn:microsoft.com/office/officeart/2018/2/layout/IconVerticalSolidList"/>
    <dgm:cxn modelId="{C89F7FB3-9B68-4C3B-AEA8-BD1CD2208215}" type="presOf" srcId="{4E8D2E69-0173-4BD3-B96A-7A9C5DD12B47}" destId="{4258831D-960B-4D2D-A65E-513B92084C01}" srcOrd="0" destOrd="0" presId="urn:microsoft.com/office/officeart/2018/2/layout/IconVerticalSolidList"/>
    <dgm:cxn modelId="{4C4161D5-83EF-47DE-8FE5-772A39EACB23}" srcId="{D4503D04-C97E-4622-AE07-D0307CB3B4CA}" destId="{9F1A1072-2E5D-48EE-9B94-0EA6FE6EE114}" srcOrd="1" destOrd="0" parTransId="{78CAB858-F177-4D03-8137-33CB1150C5A0}" sibTransId="{FD5EB541-B4C8-40F6-ADE6-FE450ECA3E10}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899498F3-9C36-4CF1-B90D-0CA2F54F5BB5}" type="presOf" srcId="{76D56F19-2708-49DB-8F92-D8AC45F23A9A}" destId="{F2EA86B5-8AF6-40E0-BDDB-512587036C8B}" srcOrd="0" destOrd="0" presId="urn:microsoft.com/office/officeart/2018/2/layout/IconVerticalSolidList"/>
    <dgm:cxn modelId="{CCC2BADD-56F3-45F3-8802-1A3ADE62EB4E}" type="presParOf" srcId="{62F8266B-222B-4ACF-8613-2C8D6376E5BD}" destId="{34FD8F56-D6B7-417A-923A-010E4B5FF0CD}" srcOrd="0" destOrd="0" presId="urn:microsoft.com/office/officeart/2018/2/layout/IconVerticalSolidList"/>
    <dgm:cxn modelId="{C57E491D-0A98-4842-A028-A04FA1B015EA}" type="presParOf" srcId="{34FD8F56-D6B7-417A-923A-010E4B5FF0CD}" destId="{08450877-B8C0-4FE2-B6DB-B88F20C8574C}" srcOrd="0" destOrd="0" presId="urn:microsoft.com/office/officeart/2018/2/layout/IconVerticalSolidList"/>
    <dgm:cxn modelId="{0B39AE24-DB07-4025-9B07-1E043959AF59}" type="presParOf" srcId="{34FD8F56-D6B7-417A-923A-010E4B5FF0CD}" destId="{BB7E5F84-64F2-4718-BACC-301BBCDC9D3A}" srcOrd="1" destOrd="0" presId="urn:microsoft.com/office/officeart/2018/2/layout/IconVerticalSolidList"/>
    <dgm:cxn modelId="{F58AD1E1-9B48-48A2-9D67-9CCF5A8A91CA}" type="presParOf" srcId="{34FD8F56-D6B7-417A-923A-010E4B5FF0CD}" destId="{D7E1920B-5F09-4283-BAA8-B0012E66F14A}" srcOrd="2" destOrd="0" presId="urn:microsoft.com/office/officeart/2018/2/layout/IconVerticalSolidList"/>
    <dgm:cxn modelId="{C1A96A47-1B72-496D-B42D-533BD5A30091}" type="presParOf" srcId="{34FD8F56-D6B7-417A-923A-010E4B5FF0CD}" destId="{30E9CA6C-A0F7-4BE8-9B77-EE5C9EF005B7}" srcOrd="3" destOrd="0" presId="urn:microsoft.com/office/officeart/2018/2/layout/IconVerticalSolidList"/>
    <dgm:cxn modelId="{4BCFE0E6-53AD-4C33-9304-3C5A2745D711}" type="presParOf" srcId="{62F8266B-222B-4ACF-8613-2C8D6376E5BD}" destId="{75497209-36D8-474C-9F50-43B26DAE367B}" srcOrd="1" destOrd="0" presId="urn:microsoft.com/office/officeart/2018/2/layout/IconVerticalSolidList"/>
    <dgm:cxn modelId="{C599C551-8F4B-4476-880C-A9664635322A}" type="presParOf" srcId="{62F8266B-222B-4ACF-8613-2C8D6376E5BD}" destId="{47086093-3EEC-4F25-B015-ACC944634696}" srcOrd="2" destOrd="0" presId="urn:microsoft.com/office/officeart/2018/2/layout/IconVerticalSolidList"/>
    <dgm:cxn modelId="{068890FB-1DC5-42A8-86DF-41A857D3AAEA}" type="presParOf" srcId="{47086093-3EEC-4F25-B015-ACC944634696}" destId="{3414A50D-EEBF-45A2-AFFB-7D4DCE946724}" srcOrd="0" destOrd="0" presId="urn:microsoft.com/office/officeart/2018/2/layout/IconVerticalSolidList"/>
    <dgm:cxn modelId="{B476B7D5-7C5D-4BAE-AA91-01BB65140950}" type="presParOf" srcId="{47086093-3EEC-4F25-B015-ACC944634696}" destId="{2AECC607-CE79-4F9D-B580-2698398D40ED}" srcOrd="1" destOrd="0" presId="urn:microsoft.com/office/officeart/2018/2/layout/IconVerticalSolidList"/>
    <dgm:cxn modelId="{14F52B2A-A4C1-4D58-BDE0-44C336836502}" type="presParOf" srcId="{47086093-3EEC-4F25-B015-ACC944634696}" destId="{4C61D4C7-E2B1-439F-8846-34C1CD204551}" srcOrd="2" destOrd="0" presId="urn:microsoft.com/office/officeart/2018/2/layout/IconVerticalSolidList"/>
    <dgm:cxn modelId="{B4175805-D7EF-47C2-A8C1-A6A469CA22A1}" type="presParOf" srcId="{47086093-3EEC-4F25-B015-ACC944634696}" destId="{D64C2322-BC9E-4452-80C5-3C7D6612A311}" srcOrd="3" destOrd="0" presId="urn:microsoft.com/office/officeart/2018/2/layout/IconVerticalSolidList"/>
    <dgm:cxn modelId="{BB8E89BE-3F19-4B54-9FD1-6FA6ECEFD666}" type="presParOf" srcId="{62F8266B-222B-4ACF-8613-2C8D6376E5BD}" destId="{1948D256-3D04-47DF-9379-74F46A089097}" srcOrd="3" destOrd="0" presId="urn:microsoft.com/office/officeart/2018/2/layout/IconVerticalSolidList"/>
    <dgm:cxn modelId="{EF2E3AE2-9CF8-4C5C-9FCC-A7367BBC34CC}" type="presParOf" srcId="{62F8266B-222B-4ACF-8613-2C8D6376E5BD}" destId="{FB1D870E-AB7C-40E3-AA7F-3EC612E6F71C}" srcOrd="4" destOrd="0" presId="urn:microsoft.com/office/officeart/2018/2/layout/IconVerticalSolidList"/>
    <dgm:cxn modelId="{44DF1157-B44C-4156-9D1D-201B92C4E46B}" type="presParOf" srcId="{FB1D870E-AB7C-40E3-AA7F-3EC612E6F71C}" destId="{B9A40EDB-694E-464C-8356-AEE8787842F2}" srcOrd="0" destOrd="0" presId="urn:microsoft.com/office/officeart/2018/2/layout/IconVerticalSolidList"/>
    <dgm:cxn modelId="{3A5F6188-D65A-4AEA-8F58-867E89A6FF63}" type="presParOf" srcId="{FB1D870E-AB7C-40E3-AA7F-3EC612E6F71C}" destId="{8B8D9FA1-74BB-4EA5-B65F-49B870DCE4EB}" srcOrd="1" destOrd="0" presId="urn:microsoft.com/office/officeart/2018/2/layout/IconVerticalSolidList"/>
    <dgm:cxn modelId="{EAEC57E6-0E82-4FA7-8DB2-64979813796F}" type="presParOf" srcId="{FB1D870E-AB7C-40E3-AA7F-3EC612E6F71C}" destId="{FE35795C-E288-448C-BF98-006011EF35C1}" srcOrd="2" destOrd="0" presId="urn:microsoft.com/office/officeart/2018/2/layout/IconVerticalSolidList"/>
    <dgm:cxn modelId="{5FE46779-8DE3-4B06-80A9-B806B4864023}" type="presParOf" srcId="{FB1D870E-AB7C-40E3-AA7F-3EC612E6F71C}" destId="{4258831D-960B-4D2D-A65E-513B92084C01}" srcOrd="3" destOrd="0" presId="urn:microsoft.com/office/officeart/2018/2/layout/IconVerticalSolidList"/>
    <dgm:cxn modelId="{4EE92226-0FEE-4CA9-91B5-BA6F16C32A9D}" type="presParOf" srcId="{62F8266B-222B-4ACF-8613-2C8D6376E5BD}" destId="{4849AED6-7C24-47EC-B39A-6EC2169AAAEC}" srcOrd="5" destOrd="0" presId="urn:microsoft.com/office/officeart/2018/2/layout/IconVerticalSolidList"/>
    <dgm:cxn modelId="{F5FE601F-B03E-43BC-9DF1-4435223CB005}" type="presParOf" srcId="{62F8266B-222B-4ACF-8613-2C8D6376E5BD}" destId="{344EF6F7-386A-468B-9D66-8046D158DFC8}" srcOrd="6" destOrd="0" presId="urn:microsoft.com/office/officeart/2018/2/layout/IconVerticalSolidList"/>
    <dgm:cxn modelId="{A6150355-DCC6-49B1-89CA-FC8F6C0A1B14}" type="presParOf" srcId="{344EF6F7-386A-468B-9D66-8046D158DFC8}" destId="{9DD6C5DE-B838-492F-B4A8-49E4DE8C5CF5}" srcOrd="0" destOrd="0" presId="urn:microsoft.com/office/officeart/2018/2/layout/IconVerticalSolidList"/>
    <dgm:cxn modelId="{C9CEC98F-0BE0-4246-B876-D556DEFC22C5}" type="presParOf" srcId="{344EF6F7-386A-468B-9D66-8046D158DFC8}" destId="{3CD2D8A7-CAF8-4A2F-A324-BDF8CFA66908}" srcOrd="1" destOrd="0" presId="urn:microsoft.com/office/officeart/2018/2/layout/IconVerticalSolidList"/>
    <dgm:cxn modelId="{FCB84A6E-7F6D-4050-A335-79F9C4B5D926}" type="presParOf" srcId="{344EF6F7-386A-468B-9D66-8046D158DFC8}" destId="{343D945D-C209-4E7A-8D9B-BCF7127718D8}" srcOrd="2" destOrd="0" presId="urn:microsoft.com/office/officeart/2018/2/layout/IconVerticalSolidList"/>
    <dgm:cxn modelId="{C0FD79D1-4CA2-4BCE-92B8-DB24B28BEFC3}" type="presParOf" srcId="{344EF6F7-386A-468B-9D66-8046D158DFC8}" destId="{ECA97BE5-E798-4AEE-9404-4E43192F5136}" srcOrd="3" destOrd="0" presId="urn:microsoft.com/office/officeart/2018/2/layout/IconVerticalSolidList"/>
    <dgm:cxn modelId="{62194D04-BB5D-45B8-8FE1-94D71091D769}" type="presParOf" srcId="{62F8266B-222B-4ACF-8613-2C8D6376E5BD}" destId="{C890CB11-26D0-4233-A3B2-FE616B33A810}" srcOrd="7" destOrd="0" presId="urn:microsoft.com/office/officeart/2018/2/layout/IconVerticalSolidList"/>
    <dgm:cxn modelId="{19AF6CEE-A3EF-4378-A887-959F47C9A8CD}" type="presParOf" srcId="{62F8266B-222B-4ACF-8613-2C8D6376E5BD}" destId="{25E7A08B-6A02-49D1-8C9D-FCE9C92A1AC5}" srcOrd="8" destOrd="0" presId="urn:microsoft.com/office/officeart/2018/2/layout/IconVerticalSolidList"/>
    <dgm:cxn modelId="{03B3B20E-8819-4103-A26A-DCDC1B2BA7CB}" type="presParOf" srcId="{25E7A08B-6A02-49D1-8C9D-FCE9C92A1AC5}" destId="{984F7435-4B4C-47D4-B03E-CC8917BDBDBB}" srcOrd="0" destOrd="0" presId="urn:microsoft.com/office/officeart/2018/2/layout/IconVerticalSolidList"/>
    <dgm:cxn modelId="{0DCFC3BA-D3C8-4CC1-9D9D-50B6A4DF879F}" type="presParOf" srcId="{25E7A08B-6A02-49D1-8C9D-FCE9C92A1AC5}" destId="{D3271400-E9D7-4481-8E98-7952ACC542C2}" srcOrd="1" destOrd="0" presId="urn:microsoft.com/office/officeart/2018/2/layout/IconVerticalSolidList"/>
    <dgm:cxn modelId="{58FCAA11-E557-4699-AE66-94A3D906136A}" type="presParOf" srcId="{25E7A08B-6A02-49D1-8C9D-FCE9C92A1AC5}" destId="{3EB25EBA-A880-4DC7-908E-0568144BFBD1}" srcOrd="2" destOrd="0" presId="urn:microsoft.com/office/officeart/2018/2/layout/IconVerticalSolidList"/>
    <dgm:cxn modelId="{530ECF14-0F7A-43D6-94CF-47E44581438D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 phldr="0"/>
      <dgm:spPr/>
      <dgm:t>
        <a:bodyPr/>
        <a:lstStyle/>
        <a:p>
          <a:pPr rtl="0"/>
          <a:r>
            <a:rPr lang="en-US" dirty="0">
              <a:latin typeface="Tw Cen MT" panose="020B0602020104020603"/>
            </a:rPr>
            <a:t>IN TRODUCTION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 phldr="0"/>
      <dgm:spPr/>
      <dgm:t>
        <a:bodyPr/>
        <a:lstStyle/>
        <a:p>
          <a:pPr rtl="0"/>
          <a:r>
            <a:rPr lang="en-US" dirty="0">
              <a:latin typeface="Tw Cen MT" panose="020B0602020104020603"/>
            </a:rPr>
            <a:t>OVER VIEW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 phldr="0"/>
      <dgm:spPr/>
      <dgm:t>
        <a:bodyPr/>
        <a:lstStyle/>
        <a:p>
          <a:pPr rtl="0"/>
          <a:r>
            <a:rPr lang="en-US" dirty="0"/>
            <a:t>The ride-sharing business revolutionized a business model that had been functioning in the same way for generations: On a busy city street, a person in need of a ride stood on a street corner and waved down a taxi. On quieter streets, or in towns without roving taxis, the person would phone a local car service and request a pickup.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3541"/>
          <a:ext cx="4120061" cy="7544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8219" y="173292"/>
          <a:ext cx="414944" cy="4149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71383" y="3541"/>
          <a:ext cx="3248677" cy="7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45" tIns="79845" rIns="79845" bIns="798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w Cen MT" panose="020B0602020104020603"/>
            </a:rPr>
            <a:t>TEAM MEMBERS </a:t>
          </a:r>
          <a:endParaRPr lang="en-US" sz="1900" kern="1200" dirty="0"/>
        </a:p>
      </dsp:txBody>
      <dsp:txXfrm>
        <a:off x="871383" y="3541"/>
        <a:ext cx="3248677" cy="754444"/>
      </dsp:txXfrm>
    </dsp:sp>
    <dsp:sp modelId="{3414A50D-EEBF-45A2-AFFB-7D4DCE946724}">
      <dsp:nvSpPr>
        <dsp:cNvPr id="0" name=""/>
        <dsp:cNvSpPr/>
      </dsp:nvSpPr>
      <dsp:spPr>
        <a:xfrm>
          <a:off x="0" y="946597"/>
          <a:ext cx="4120061" cy="754444"/>
        </a:xfrm>
        <a:prstGeom prst="roundRect">
          <a:avLst>
            <a:gd name="adj" fmla="val 10000"/>
          </a:avLst>
        </a:prstGeom>
        <a:solidFill>
          <a:schemeClr val="accent5">
            <a:hueOff val="1065261"/>
            <a:satOff val="-7052"/>
            <a:lumOff val="-12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CC607-CE79-4F9D-B580-2698398D40ED}">
      <dsp:nvSpPr>
        <dsp:cNvPr id="0" name=""/>
        <dsp:cNvSpPr/>
      </dsp:nvSpPr>
      <dsp:spPr>
        <a:xfrm>
          <a:off x="228219" y="1116347"/>
          <a:ext cx="414944" cy="414944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C2322-BC9E-4452-80C5-3C7D6612A311}">
      <dsp:nvSpPr>
        <dsp:cNvPr id="0" name=""/>
        <dsp:cNvSpPr/>
      </dsp:nvSpPr>
      <dsp:spPr>
        <a:xfrm>
          <a:off x="871383" y="946597"/>
          <a:ext cx="3248677" cy="7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45" tIns="79845" rIns="79845" bIns="798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SRIDHAR.P</a:t>
          </a:r>
          <a:endParaRPr lang="en-US" sz="1900" kern="1200" dirty="0">
            <a:latin typeface="Tw Cen MT" panose="020B0602020104020603"/>
          </a:endParaRPr>
        </a:p>
      </dsp:txBody>
      <dsp:txXfrm>
        <a:off x="871383" y="946597"/>
        <a:ext cx="3248677" cy="754444"/>
      </dsp:txXfrm>
    </dsp:sp>
    <dsp:sp modelId="{B9A40EDB-694E-464C-8356-AEE8787842F2}">
      <dsp:nvSpPr>
        <dsp:cNvPr id="0" name=""/>
        <dsp:cNvSpPr/>
      </dsp:nvSpPr>
      <dsp:spPr>
        <a:xfrm>
          <a:off x="0" y="1889653"/>
          <a:ext cx="4120061" cy="754444"/>
        </a:xfrm>
        <a:prstGeom prst="roundRect">
          <a:avLst>
            <a:gd name="adj" fmla="val 10000"/>
          </a:avLst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8219" y="2059403"/>
          <a:ext cx="414944" cy="4149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71383" y="1889653"/>
          <a:ext cx="3248677" cy="7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45" tIns="79845" rIns="79845" bIns="798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w Cen MT" panose="020B0602020104020603"/>
            </a:rPr>
            <a:t>TAMILARASAN.M</a:t>
          </a:r>
          <a:endParaRPr lang="en-US" sz="1900" kern="1200" dirty="0"/>
        </a:p>
      </dsp:txBody>
      <dsp:txXfrm>
        <a:off x="871383" y="1889653"/>
        <a:ext cx="3248677" cy="754444"/>
      </dsp:txXfrm>
    </dsp:sp>
    <dsp:sp modelId="{9DD6C5DE-B838-492F-B4A8-49E4DE8C5CF5}">
      <dsp:nvSpPr>
        <dsp:cNvPr id="0" name=""/>
        <dsp:cNvSpPr/>
      </dsp:nvSpPr>
      <dsp:spPr>
        <a:xfrm>
          <a:off x="0" y="2832708"/>
          <a:ext cx="4120061" cy="754444"/>
        </a:xfrm>
        <a:prstGeom prst="roundRect">
          <a:avLst>
            <a:gd name="adj" fmla="val 10000"/>
          </a:avLst>
        </a:prstGeom>
        <a:solidFill>
          <a:schemeClr val="accent5">
            <a:hueOff val="3195783"/>
            <a:satOff val="-21155"/>
            <a:lumOff val="-36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8219" y="3002458"/>
          <a:ext cx="414944" cy="4149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71383" y="2832708"/>
          <a:ext cx="3248677" cy="7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45" tIns="79845" rIns="79845" bIns="798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w Cen MT" panose="020B0602020104020603"/>
            </a:rPr>
            <a:t>VELU.M</a:t>
          </a:r>
          <a:endParaRPr lang="en-US" sz="1900" kern="1200" dirty="0"/>
        </a:p>
      </dsp:txBody>
      <dsp:txXfrm>
        <a:off x="871383" y="2832708"/>
        <a:ext cx="3248677" cy="754444"/>
      </dsp:txXfrm>
    </dsp:sp>
    <dsp:sp modelId="{984F7435-4B4C-47D4-B03E-CC8917BDBDBB}">
      <dsp:nvSpPr>
        <dsp:cNvPr id="0" name=""/>
        <dsp:cNvSpPr/>
      </dsp:nvSpPr>
      <dsp:spPr>
        <a:xfrm>
          <a:off x="0" y="3775764"/>
          <a:ext cx="4120061" cy="754444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8219" y="3945514"/>
          <a:ext cx="414944" cy="4149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71383" y="3775764"/>
          <a:ext cx="3248677" cy="7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45" tIns="79845" rIns="79845" bIns="798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w Cen MT" panose="020B0602020104020603"/>
            </a:rPr>
            <a:t>SATHISH</a:t>
          </a:r>
          <a:endParaRPr lang="en-US" sz="1900" kern="1200" dirty="0"/>
        </a:p>
      </dsp:txBody>
      <dsp:txXfrm>
        <a:off x="871383" y="3775764"/>
        <a:ext cx="3248677" cy="754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w Cen MT" panose="020B0602020104020603"/>
            </a:rPr>
            <a:t>IN TRODUCTION</a:t>
          </a:r>
          <a:endParaRPr lang="en-US" sz="1700" kern="1200" dirty="0"/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w Cen MT" panose="020B0602020104020603"/>
            </a:rPr>
            <a:t>OVER VIEW</a:t>
          </a:r>
          <a:endParaRPr lang="en-US" sz="1700" kern="1200" dirty="0"/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ride-sharing business revolutionized a business model that had been functioning in the same way for generations: On a busy city street, a person in need of a ride stood on a street corner and waved down a taxi. On quieter streets, or in towns without roving taxis, the person would phone a local car service and request a pickup.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5.jpeg"/><Relationship Id="rId5" Type="http://schemas.openxmlformats.org/officeDocument/2006/relationships/image" Target="../media/image6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ILLUMINATINGINSIGHTSFROMUBEREXPEDITIONARYANALYSIS_16972180841290/DASHBOARD2?:LANGUAGE=EN-US&amp;PUBLISH=YES&amp;:DISPLAY_COUNT=N&amp;:ORIGIN=VIZ_SHARE_LIN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6283" y="430523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DATA LITERACY WITH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1983" y="2308076"/>
            <a:ext cx="6973017" cy="2246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PROJECT TITLE: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  <a:ea typeface="+mn-lt"/>
                <a:cs typeface="+mn-lt"/>
              </a:rPr>
              <a:t>Illuminating Insights From Uber Expeditionary Analysis</a:t>
            </a:r>
            <a:endParaRPr lang="en-US" sz="2400">
              <a:solidFill>
                <a:srgbClr val="FFFF00"/>
              </a:solidFill>
              <a:ea typeface="+mn-lt"/>
              <a:cs typeface="+mn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 descr="A circular emblem with text and images&#10;&#10;Description automatically generated">
            <a:extLst>
              <a:ext uri="{FF2B5EF4-FFF2-40B4-BE49-F238E27FC236}">
                <a16:creationId xmlns:a16="http://schemas.microsoft.com/office/drawing/2014/main" id="{A634FABA-7254-F874-0BB9-D53450206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45" y="186112"/>
            <a:ext cx="2743200" cy="36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938C-C252-488A-8A27-886D9F16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graph with yellow squares and black text&#10;&#10;Description automatically generated">
            <a:extLst>
              <a:ext uri="{FF2B5EF4-FFF2-40B4-BE49-F238E27FC236}">
                <a16:creationId xmlns:a16="http://schemas.microsoft.com/office/drawing/2014/main" id="{75BAC876-FFB2-6967-2B33-E5DCAF8B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90" y="237651"/>
            <a:ext cx="7825293" cy="66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85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4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40DD7-6730-BD8E-5611-8CD983D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   </a:t>
            </a:r>
          </a:p>
        </p:txBody>
      </p:sp>
      <p:sp useBgFill="1">
        <p:nvSpPr>
          <p:cNvPr id="126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A2644E4-54A4-8C54-8B87-0A29206F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21428"/>
            <a:ext cx="6112382" cy="34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98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9D8313-B476-DF4E-9D63-F080E636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b="1" u="sng"/>
              <a:t>Story Visualization 1: </a:t>
            </a:r>
            <a:r>
              <a:rPr lang="en-US" sz="2600" b="1"/>
              <a:t>Voyage Vista : Illuminating Insights From Uber Expeditionary Analysis.</a:t>
            </a:r>
            <a:endParaRPr lang="en-US" sz="2600"/>
          </a:p>
          <a:p>
            <a:pPr algn="ctr"/>
            <a:endParaRPr lang="en-US" sz="2600"/>
          </a:p>
        </p:txBody>
      </p:sp>
      <p:sp>
        <p:nvSpPr>
          <p:cNvPr id="233" name="Round Diagonal Corner Rectangle 6">
            <a:extLst>
              <a:ext uri="{FF2B5EF4-FFF2-40B4-BE49-F238E27FC236}">
                <a16:creationId xmlns:a16="http://schemas.microsoft.com/office/drawing/2014/main" id="{00EE1E06-4129-476A-B137-789B2E5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D9A148B-055A-EE54-7FDB-260A1938A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21" r="15421"/>
          <a:stretch/>
        </p:blipFill>
        <p:spPr>
          <a:xfrm>
            <a:off x="987014" y="951493"/>
            <a:ext cx="3925642" cy="2975493"/>
          </a:xfrm>
          <a:prstGeom prst="rect">
            <a:avLst/>
          </a:prstGeom>
        </p:spPr>
      </p:pic>
      <p:pic>
        <p:nvPicPr>
          <p:cNvPr id="4" name="Picture 3" descr="Person pointing on a map">
            <a:extLst>
              <a:ext uri="{FF2B5EF4-FFF2-40B4-BE49-F238E27FC236}">
                <a16:creationId xmlns:a16="http://schemas.microsoft.com/office/drawing/2014/main" id="{6044583C-EBF1-93BD-34E4-E90E49715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4" r="1" b="23789"/>
          <a:stretch/>
        </p:blipFill>
        <p:spPr>
          <a:xfrm>
            <a:off x="5076382" y="951493"/>
            <a:ext cx="616392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14ADED-E463-F4DB-169E-C782ED16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800" dirty="0"/>
            </a:br>
            <a:endParaRPr lang="en-US" sz="4800"/>
          </a:p>
        </p:txBody>
      </p:sp>
      <p:sp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E6A49086-297C-45EA-8090-994D8666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AC43C79-44EF-8BA9-191E-8663CA80A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01" y="1737764"/>
            <a:ext cx="11547720" cy="4066414"/>
          </a:xfrm>
          <a:prstGeom prst="rect">
            <a:avLst/>
          </a:prstGeom>
        </p:spPr>
      </p:pic>
      <p:pic>
        <p:nvPicPr>
          <p:cNvPr id="5" name="Picture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0BE14AC-32D9-139D-5841-9AA0B88E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018" y="184200"/>
            <a:ext cx="6547771" cy="4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A15EC5-6AFA-2E76-A9D7-2AD3F49F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b="1" u="sng">
                <a:solidFill>
                  <a:srgbClr val="FFFFFF"/>
                </a:solidFill>
              </a:rPr>
              <a:t>Story Visualization 3: </a:t>
            </a:r>
            <a:r>
              <a:rPr lang="en-US" sz="2600" b="1">
                <a:solidFill>
                  <a:srgbClr val="FFFFFF"/>
                </a:solidFill>
              </a:rPr>
              <a:t>Voyage Vista : Illuminating Insights From Uber Expeditionary Analysis.</a:t>
            </a:r>
            <a:endParaRPr lang="en-US" sz="2600">
              <a:solidFill>
                <a:srgbClr val="FFFFFF"/>
              </a:solidFill>
            </a:endParaRPr>
          </a:p>
          <a:p>
            <a:pPr algn="ctr"/>
            <a:endParaRPr lang="en-US" sz="2600">
              <a:solidFill>
                <a:srgbClr val="FFFFFF"/>
              </a:solidFill>
            </a:endParaRPr>
          </a:p>
        </p:txBody>
      </p:sp>
      <p:sp useBgFill="1">
        <p:nvSpPr>
          <p:cNvPr id="126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0764D-D3EB-4F7A-CEAD-7910F1961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233" y="951493"/>
            <a:ext cx="455747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5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551818-755D-1EE0-0466-742B24AB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b="1" u="sng"/>
              <a:t>Story Visualization 4: </a:t>
            </a:r>
            <a:r>
              <a:rPr lang="en-US" sz="2600" b="1"/>
              <a:t>Voyage Vista : Illuminating Insights From Uber Expeditionary Analysis.</a:t>
            </a:r>
            <a:endParaRPr lang="en-US" sz="2600"/>
          </a:p>
          <a:p>
            <a:endParaRPr lang="en-US" sz="2600"/>
          </a:p>
        </p:txBody>
      </p:sp>
      <p:sp>
        <p:nvSpPr>
          <p:cNvPr id="66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hart&#10;&#10;Description automatically generated">
            <a:extLst>
              <a:ext uri="{FF2B5EF4-FFF2-40B4-BE49-F238E27FC236}">
                <a16:creationId xmlns:a16="http://schemas.microsoft.com/office/drawing/2014/main" id="{29A72C0F-A808-B349-161D-9EBB575F7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4" r="23474"/>
          <a:stretch/>
        </p:blipFill>
        <p:spPr>
          <a:xfrm>
            <a:off x="6421396" y="1136606"/>
            <a:ext cx="463558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3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9" name="Rectangle 218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0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8FCCED-CD71-78C3-C593-2DEF780B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b="1" u="sng"/>
              <a:t>Story Visualization 5: </a:t>
            </a:r>
            <a:r>
              <a:rPr lang="en-US" sz="2600" b="1"/>
              <a:t>Voyage Vista : Illuminating Insights From Uber Expeditionary Analysis.</a:t>
            </a:r>
            <a:endParaRPr lang="en-US" sz="2600"/>
          </a:p>
          <a:p>
            <a:endParaRPr lang="en-US" sz="260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C67ECEE-2E7B-8A9B-BA32-362464794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8" r="46311" b="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23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4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2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4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79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302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CA4C4F-1D94-20DE-ABE5-2C876197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/>
              <a:t>Story Visualization 6: Voyage Vista : Illuminating Insights From Uber Expeditionary Analysis.</a:t>
            </a:r>
          </a:p>
          <a:p>
            <a:endParaRPr lang="en-US" sz="2600"/>
          </a:p>
          <a:p>
            <a:endParaRPr lang="en-US" sz="2600"/>
          </a:p>
          <a:p>
            <a:endParaRPr lang="en-US" sz="2600"/>
          </a:p>
        </p:txBody>
      </p:sp>
      <p:pic>
        <p:nvPicPr>
          <p:cNvPr id="3" name="Picture 2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C647CA80-0C20-72EA-1BD3-F651EAA85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27" r="43468" b="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095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4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70FAB-3C0F-D0C7-BE04-AC420FA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Story Visualization 7: Voyage Vista : Illuminating Insights From Uber Expeditionary Analysis.</a:t>
            </a:r>
          </a:p>
          <a:p>
            <a:endParaRPr lang="en-US" sz="2800">
              <a:solidFill>
                <a:srgbClr val="FFFFFF"/>
              </a:solidFill>
            </a:endParaRPr>
          </a:p>
          <a:p>
            <a:endParaRPr lang="en-US" sz="2800">
              <a:solidFill>
                <a:srgbClr val="FFFFFF"/>
              </a:solidFill>
            </a:endParaRPr>
          </a:p>
          <a:p>
            <a:endParaRPr lang="en-US" sz="2800">
              <a:solidFill>
                <a:srgbClr val="FFFFFF"/>
              </a:solidFill>
            </a:endParaRPr>
          </a:p>
        </p:txBody>
      </p:sp>
      <p:sp useBgFill="1">
        <p:nvSpPr>
          <p:cNvPr id="126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hart&#10;&#10;Description automatically generated">
            <a:extLst>
              <a:ext uri="{FF2B5EF4-FFF2-40B4-BE49-F238E27FC236}">
                <a16:creationId xmlns:a16="http://schemas.microsoft.com/office/drawing/2014/main" id="{2EE1C525-5ABA-B6D0-BC00-B19F709E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954439"/>
            <a:ext cx="6112382" cy="29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5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4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F088E-6949-58E8-018F-5AF10D45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Story Visualization 8: Voyage Vista : Illuminating Insights From Uber Expeditionary Analysis.</a:t>
            </a:r>
          </a:p>
          <a:p>
            <a:endParaRPr lang="en-US" sz="2800">
              <a:solidFill>
                <a:srgbClr val="FFFFFF"/>
              </a:solidFill>
            </a:endParaRPr>
          </a:p>
        </p:txBody>
      </p:sp>
      <p:sp useBgFill="1">
        <p:nvSpPr>
          <p:cNvPr id="126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C3E84D4-E00E-9628-201D-57AF84534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999411"/>
            <a:ext cx="6112382" cy="28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11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72179"/>
            <a:ext cx="3961909" cy="1794871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latin typeface="TW Cen MT"/>
              </a:rPr>
              <a:t> </a:t>
            </a:r>
            <a:br>
              <a:rPr lang="en-US" sz="2900" dirty="0">
                <a:latin typeface="TW Cen MT"/>
              </a:rPr>
            </a:br>
            <a:r>
              <a:rPr lang="en-US" sz="2900" dirty="0">
                <a:latin typeface="TW Cen MT"/>
              </a:rPr>
              <a:t> </a:t>
            </a:r>
            <a:br>
              <a:rPr lang="en-US" sz="2900" dirty="0">
                <a:latin typeface="TW Cen MT"/>
              </a:rPr>
            </a:br>
            <a:br>
              <a:rPr lang="en-US" sz="2900" dirty="0">
                <a:latin typeface="TW Cen MT"/>
              </a:rPr>
            </a:br>
            <a:r>
              <a:rPr lang="en-US" sz="2900" dirty="0">
                <a:latin typeface="TW Cen MT"/>
              </a:rPr>
              <a:t>*NMTEAM  ID:</a:t>
            </a:r>
            <a:br>
              <a:rPr lang="en-US" sz="2900" dirty="0">
                <a:latin typeface="TW Cen MT"/>
              </a:rPr>
            </a:br>
            <a:r>
              <a:rPr lang="en-US" sz="2900" dirty="0">
                <a:solidFill>
                  <a:schemeClr val="accent5">
                    <a:lumMod val="75000"/>
                  </a:schemeClr>
                </a:solidFill>
                <a:ea typeface="+mj-lt"/>
                <a:cs typeface="+mj-lt"/>
              </a:rPr>
              <a:t>NM2023TMID13925</a:t>
            </a:r>
            <a:br>
              <a:rPr lang="en-US" sz="2900" dirty="0">
                <a:solidFill>
                  <a:schemeClr val="accent5">
                    <a:lumMod val="75000"/>
                  </a:schemeClr>
                </a:solidFill>
                <a:latin typeface="Tw Cen MT"/>
              </a:rPr>
            </a:br>
            <a:br>
              <a:rPr lang="en-US" sz="2900" dirty="0">
                <a:latin typeface="TW Cen MT"/>
              </a:rPr>
            </a:br>
            <a:br>
              <a:rPr lang="en-US" sz="2900" dirty="0">
                <a:latin typeface="TW Cen MT"/>
              </a:rPr>
            </a:br>
            <a:endParaRPr lang="en-US" sz="2900">
              <a:latin typeface="TW Cen MT"/>
            </a:endParaRPr>
          </a:p>
          <a:p>
            <a:endParaRPr lang="en-US" sz="3200" dirty="0"/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306626"/>
              </p:ext>
            </p:extLst>
          </p:nvPr>
        </p:nvGraphicFramePr>
        <p:xfrm>
          <a:off x="8020029" y="1760658"/>
          <a:ext cx="4120061" cy="4533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6" name="Picture 45" descr="Uber | History &amp; Facts | Britannica">
            <a:extLst>
              <a:ext uri="{FF2B5EF4-FFF2-40B4-BE49-F238E27FC236}">
                <a16:creationId xmlns:a16="http://schemas.microsoft.com/office/drawing/2014/main" id="{8B56BB48-3E5D-2A54-FBA6-ACDF934431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110" y="-1707"/>
            <a:ext cx="7919766" cy="68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7E480-FCCF-DE0C-F552-5953F5D8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4.ADVANTAGES AND DISADVANTAGES.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3BD83-E74B-50E8-F378-D236616BCB17}"/>
              </a:ext>
            </a:extLst>
          </p:cNvPr>
          <p:cNvSpPr txBox="1"/>
          <p:nvPr/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1.Uber's disadvantages include its surge pricing and the negative effects of replacing steady jobs with gig work.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2.Drivers are not assured of minimum pay to maintain their own vehicles. This topic is growing controversial in many cities because New York City mandated a $17.22 minimum wage for drivers.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3.The price model for Uber and other taxi apps can have higher booking prices due to busy times of the day.</a:t>
            </a:r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D5EC022-8421-F0B0-AE1D-AB4095BD6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97511"/>
            <a:ext cx="5456279" cy="52380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08975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CACF-3881-C59F-2757-91F773CD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purple rectangle with red text&#10;&#10;Description automatically generated">
            <a:extLst>
              <a:ext uri="{FF2B5EF4-FFF2-40B4-BE49-F238E27FC236}">
                <a16:creationId xmlns:a16="http://schemas.microsoft.com/office/drawing/2014/main" id="{8D2F0C09-65F5-C5BF-C9C0-DC5E47B8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" y="-2883"/>
            <a:ext cx="9213011" cy="2953124"/>
          </a:xfrm>
          <a:prstGeom prst="rect">
            <a:avLst/>
          </a:prstGeom>
        </p:spPr>
      </p:pic>
      <p:pic>
        <p:nvPicPr>
          <p:cNvPr id="4" name="Picture 3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A404156D-ABA7-194B-2D7B-3726C869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626" y="2950514"/>
            <a:ext cx="6898255" cy="33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69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0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12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0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3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87DCF-1981-D4BA-0960-2728E8A41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015" y="1093787"/>
            <a:ext cx="3059969" cy="46974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    </a:t>
            </a:r>
          </a:p>
        </p:txBody>
      </p:sp>
      <p:sp useBgFill="1">
        <p:nvSpPr>
          <p:cNvPr id="15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BDA08-4A11-C61E-BF24-6B575DE0B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467" y="1093788"/>
            <a:ext cx="5831944" cy="46974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  DASHBOARD LINK:: </a:t>
            </a:r>
            <a:r>
              <a:rPr lang="en-US" sz="19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HTTPS://PUBLIC.TABLEAU.COM/VIEWS/ILLUMINATINGINSIGHTSFROMUBEREXPEDITIONARYANALYSIS_16972180841290/DASHBOARD2?:LANGUAGE=EN-US&amp;PUBLISH=YES&amp;:DISPLAY_COUNT=N&amp;:ORIGIN=VIZ_SHARE_LINK</a:t>
            </a:r>
            <a:r>
              <a:rPr lang="en-US" sz="1900" dirty="0">
                <a:solidFill>
                  <a:schemeClr val="tx1"/>
                </a:solidFill>
              </a:rPr>
              <a:t> </a:t>
            </a:r>
            <a:endParaRPr lang="en-US" sz="190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  STORY </a:t>
            </a:r>
            <a:r>
              <a:rPr lang="en-US" sz="1900" dirty="0" err="1">
                <a:solidFill>
                  <a:schemeClr val="tx1"/>
                </a:solidFill>
              </a:rPr>
              <a:t>LINKhttps</a:t>
            </a:r>
            <a:r>
              <a:rPr lang="en-US" sz="1900" dirty="0">
                <a:solidFill>
                  <a:schemeClr val="tx1"/>
                </a:solidFill>
              </a:rPr>
              <a:t>: </a:t>
            </a:r>
            <a:r>
              <a:rPr lang="en-US" sz="1900" dirty="0">
                <a:solidFill>
                  <a:schemeClr val="tx1"/>
                </a:solidFill>
                <a:ea typeface="+mn-lt"/>
                <a:cs typeface="+mn-lt"/>
              </a:rPr>
              <a:t>https://public.tableau.com/views/IlluminatingInsightsFromUberExpeditionaryAnalysis_16972180841290/Story1?:language=en-US&amp;publish=yes&amp;:display_count=n&amp;:origin=viz_share_link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>
              <a:solidFill>
                <a:schemeClr val="tx1"/>
              </a:solidFill>
            </a:endParaRPr>
          </a:p>
        </p:txBody>
      </p:sp>
      <p:pic>
        <p:nvPicPr>
          <p:cNvPr id="4" name="Picture 3" descr="A circular emblem with text and images&#10;&#10;Description automatically generated">
            <a:extLst>
              <a:ext uri="{FF2B5EF4-FFF2-40B4-BE49-F238E27FC236}">
                <a16:creationId xmlns:a16="http://schemas.microsoft.com/office/drawing/2014/main" id="{94D7FA4F-9710-E84E-1706-9151DC971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9" y="2012037"/>
            <a:ext cx="2743200" cy="36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ABF5-A619-39CB-5282-3D30863C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taxi sign on top of a car&#10;&#10;Description automatically generated">
            <a:extLst>
              <a:ext uri="{FF2B5EF4-FFF2-40B4-BE49-F238E27FC236}">
                <a16:creationId xmlns:a16="http://schemas.microsoft.com/office/drawing/2014/main" id="{FDD3DEEB-749F-947F-3A82-19C697C5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8996" y="2206"/>
            <a:ext cx="13008633" cy="71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6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45" y="103846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3646A6-1934-0655-9850-4F7DE968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017" y="1156808"/>
            <a:ext cx="724618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W Cen MT"/>
              </a:rPr>
              <a:t>Under the guidance of</a:t>
            </a:r>
            <a:r>
              <a:rPr lang="en-US" dirty="0">
                <a:solidFill>
                  <a:srgbClr val="000000"/>
                </a:solidFill>
                <a:latin typeface="TW Cen MT"/>
              </a:rPr>
              <a:t> </a:t>
            </a: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W Cen MT"/>
              </a:rPr>
              <a:t>Dr.P.PUVIARASU ,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"/>
              </a:rPr>
              <a:t>M.Sc.,B.Ed.,M.Phil.,PGDCA.,Ph.,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"/>
              </a:rPr>
              <a:t>        Assistant professor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"/>
              </a:rPr>
              <a:t>PG  and Research Department of Mathematic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"/>
              </a:rPr>
              <a:t>Government Thirumagal Mills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W Cen MT"/>
              </a:rPr>
              <a:t>college ,Gudiyattam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"/>
              </a:rPr>
              <a:t>- 632602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Data Literacy with Tableau - SmartInternz">
            <a:extLst>
              <a:ext uri="{FF2B5EF4-FFF2-40B4-BE49-F238E27FC236}">
                <a16:creationId xmlns:a16="http://schemas.microsoft.com/office/drawing/2014/main" id="{FBF27797-B6E1-0039-C6AE-3296BEDC0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88" y="258343"/>
            <a:ext cx="2919502" cy="2919502"/>
          </a:xfrm>
          <a:prstGeom prst="rect">
            <a:avLst/>
          </a:prstGeom>
        </p:spPr>
      </p:pic>
      <p:pic>
        <p:nvPicPr>
          <p:cNvPr id="4" name="Picture 3" descr="A circular emblem with text and images&#10;&#10;Description automatically generated">
            <a:extLst>
              <a:ext uri="{FF2B5EF4-FFF2-40B4-BE49-F238E27FC236}">
                <a16:creationId xmlns:a16="http://schemas.microsoft.com/office/drawing/2014/main" id="{2BBA576F-A3F1-B3F0-DF51-A52FCBCCF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45" y="3435395"/>
            <a:ext cx="2743200" cy="36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    </a:t>
            </a:r>
            <a:endParaRPr lang="en-US" dirty="0"/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51868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85" y="192739"/>
            <a:ext cx="9912355" cy="819355"/>
          </a:xfrm>
        </p:spPr>
        <p:txBody>
          <a:bodyPr anchor="ctr"/>
          <a:lstStyle/>
          <a:p>
            <a:pPr algn="ctr"/>
            <a:r>
              <a:rPr lang="en-US" sz="2400">
                <a:latin typeface="TW Cen MT"/>
              </a:rPr>
              <a:t>PURPOSE</a:t>
            </a:r>
          </a:p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796435"/>
            <a:ext cx="9910859" cy="5653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Ride-sharing services like Uber have disrupted the taxi and limo industry,</a:t>
            </a:r>
            <a:endParaRPr lang="en-US"/>
          </a:p>
          <a:p>
            <a:pPr algn="ctr"/>
            <a:r>
              <a:rPr lang="en-US" sz="2400" dirty="0">
                <a:ea typeface="+mn-lt"/>
                <a:cs typeface="+mn-lt"/>
              </a:rPr>
              <a:t>Uber has become a prime example of the gig economy at work.</a:t>
            </a:r>
            <a:endParaRPr lang="en-US" dirty="0"/>
          </a:p>
          <a:p>
            <a:pPr algn="ctr"/>
            <a:r>
              <a:rPr lang="en-US" sz="2400" dirty="0">
                <a:ea typeface="+mn-lt"/>
                <a:cs typeface="+mn-lt"/>
              </a:rPr>
              <a:t>Uber's advantages include door-to-door convenience, safety, and reliable quality.</a:t>
            </a:r>
            <a:endParaRPr lang="en-US" dirty="0"/>
          </a:p>
          <a:p>
            <a:pPr algn="ctr"/>
            <a:r>
              <a:rPr lang="en-US" sz="2400" dirty="0">
                <a:ea typeface="+mn-lt"/>
                <a:cs typeface="+mn-lt"/>
              </a:rPr>
              <a:t>Uber's disadvantages include its surge pricing and the negative effects of replacing steady jobs with gig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477B3F-E854-D195-59B3-29B5B5CCF139}"/>
              </a:ext>
            </a:extLst>
          </p:cNvPr>
          <p:cNvSpPr txBox="1"/>
          <p:nvPr/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b="1"/>
              <a:t>PROBLEM DEFINING &amp;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b="1"/>
              <a:t>DESIGN THINKING.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b="1"/>
              <a:t>2.1 Empathy Map.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CAD203-2686-834E-9FE7-28FD1295D86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/>
          <a:srcRect t="26778" r="-1" b="26777"/>
          <a:stretch/>
        </p:blipFill>
        <p:spPr>
          <a:xfrm>
            <a:off x="4241321" y="158304"/>
            <a:ext cx="7785410" cy="607074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387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BD682E6D-6B2A-4E23-9DB2-A87CFD5EF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18B62-F7FE-4423-B47F-BEADB95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D8F34A-2048-4710-885B-6020E3A5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2BD59528-B946-437E-964B-E07B68C39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E501D201-A6EF-40DD-A904-37280298A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00C9926-C507-4642-A28B-4381982F2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9C0AC4B-084B-44C7-9BB3-84B1AA7A6E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65B71B8-526D-4CE9-9B29-380B4A63D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A5E131F6-E6F7-4C93-B2AC-6BEE7210A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36F8025F-A8BE-4215-AD98-F0E163D56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FEE64BF-FE95-4329-8B60-ADB566F8C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42D24D5-73EA-4F42-A61D-FE001B1A9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C35DA0C-8EC9-48BE-A38B-B626CD2D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FD82B19-6C16-4221-83B3-40342C74D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91BC2DD8-6333-4604-A9AD-AF058EBC6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867B3042-26EF-40D4-BB69-1CE99C5691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54FD8EB-2552-4089-A064-A979E29F4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B906D2FC-267D-4E9E-AB79-A3F9F71DD5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414425E-C29B-4586-B8DF-6868ECC2E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CDBE75E0-D1A8-46A2-BEAA-A0291988A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43D2C92D-C4E9-4828-9F80-084603E71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746EAB08-DCFC-4A40-99E8-E8E3ED92D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C11CD8F1-C1C6-4E75-AC97-3EDEF9F33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C0D5227-1C13-4FC8-B5E4-8F31CE08F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FCE27CDF-D928-46AC-AA53-9B9D3A2D5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CA2F8135-1DDF-47CC-9187-B929982C5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9F3AE01D-F193-4221-9EFA-B46875265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7808422C-2145-4A5B-BD80-D18FF720C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987F6D2E-7C49-41A2-9B29-C6E1A365F1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6F1D2B4-D9F2-4D30-AF5B-E0F0F8B4F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E1273E-EDE2-4A3A-B711-7C633D6F0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B63B0065-EB02-4B15-A2D1-8BF654B8A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E57426CB-66F7-4E49-A669-66628242C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13E7D034-6F93-4C3D-B0D4-5C7112065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544587B9-2C96-4F49-9D32-4B9561513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89C0C949-76C7-4C92-9296-CD1C2EF760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A24927-AAB9-451E-B0A0-A405AA62A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EB081E7B-E0CD-441B-B79D-E93D2AEBD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D5730F8-66D4-4B1F-B8ED-FF90B6DF2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889A6C05-5677-4961-9C01-68C74E42B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8C7CB0DC-7079-4F28-81F7-057DE28ED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4" name="Round Diagonal Corner Rectangle 11">
            <a:extLst>
              <a:ext uri="{FF2B5EF4-FFF2-40B4-BE49-F238E27FC236}">
                <a16:creationId xmlns:a16="http://schemas.microsoft.com/office/drawing/2014/main" id="{3980D26E-23EC-408B-A278-58129303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FF43B3-18B0-A054-2B93-DCC01389F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544" y="1137621"/>
            <a:ext cx="2857215" cy="220719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F60A045-7AEF-26FA-D3E9-8FD809C27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88" y="3694680"/>
            <a:ext cx="2974328" cy="1829212"/>
          </a:xfrm>
          <a:prstGeom prst="rect">
            <a:avLst/>
          </a:prstGeom>
        </p:spPr>
      </p:pic>
      <p:pic>
        <p:nvPicPr>
          <p:cNvPr id="3" name="Picture 2" descr="A cartoon character waving&#10;&#10;Description automatically generated">
            <a:extLst>
              <a:ext uri="{FF2B5EF4-FFF2-40B4-BE49-F238E27FC236}">
                <a16:creationId xmlns:a16="http://schemas.microsoft.com/office/drawing/2014/main" id="{24817230-E495-72C7-2A3B-69CF821F8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42" y="2092421"/>
            <a:ext cx="2974328" cy="2667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75A946-2F9C-6B64-822B-6F215A938387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1"/>
              <a:t>2.2 Ideation &amp; Brainstorming Map.</a:t>
            </a:r>
          </a:p>
        </p:txBody>
      </p:sp>
    </p:spTree>
    <p:extLst>
      <p:ext uri="{BB962C8B-B14F-4D97-AF65-F5344CB8AC3E}">
        <p14:creationId xmlns:p14="http://schemas.microsoft.com/office/powerpoint/2010/main" val="32406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062A-896E-93A6-8177-B38C1307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7A7E9-37EC-5426-C3DA-8F3C73B25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 </a:t>
            </a:r>
          </a:p>
        </p:txBody>
      </p:sp>
      <p:pic>
        <p:nvPicPr>
          <p:cNvPr id="11" name="Content Placeholder 10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8E500569-6A08-94E5-0D4B-30730774A5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34" y="342298"/>
            <a:ext cx="3347589" cy="191147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E29B1C-0546-2A97-3706-5782A5DD9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  </a:t>
            </a:r>
          </a:p>
        </p:txBody>
      </p:sp>
      <p:pic>
        <p:nvPicPr>
          <p:cNvPr id="12" name="Content Placeholder 11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2F7BF38D-D078-C54E-87E2-8D7EB419AA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09051" y="1049655"/>
            <a:ext cx="8008188" cy="2265173"/>
          </a:xfrm>
        </p:spPr>
      </p:pic>
      <p:pic>
        <p:nvPicPr>
          <p:cNvPr id="13" name="Picture 12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CC24F6C4-50F6-A683-9325-ADE79973D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282" y="4153931"/>
            <a:ext cx="7864415" cy="220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985E-09A9-CDA2-1341-E68C2110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ea typeface="+mj-lt"/>
              <a:cs typeface="+mj-lt"/>
            </a:endParaRPr>
          </a:p>
        </p:txBody>
      </p:sp>
      <p:pic>
        <p:nvPicPr>
          <p:cNvPr id="3" name="Picture 2" descr="A screenshot of a yellow and black text&#10;&#10;Description automatically generated">
            <a:extLst>
              <a:ext uri="{FF2B5EF4-FFF2-40B4-BE49-F238E27FC236}">
                <a16:creationId xmlns:a16="http://schemas.microsoft.com/office/drawing/2014/main" id="{878D0941-B59C-DFA8-F022-F50C54EA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" y="135306"/>
            <a:ext cx="12030972" cy="66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71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B1A62B-AC56-4FF8-A85C-85C0B480DA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5C60B4F-BC3B-4500-94A0-12B650EB3A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E2ACFD-A954-4AE5-A646-04099F700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</Words>
  <Application>Microsoft Office PowerPoint</Application>
  <PresentationFormat>Widescreen</PresentationFormat>
  <Paragraphs>18</Paragraphs>
  <Slides>23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Circuit</vt:lpstr>
      <vt:lpstr>DATA LITERACY WITH TABLEAU</vt:lpstr>
      <vt:lpstr>     *NMTEAM  ID: NM2023TMID13925    </vt:lpstr>
      <vt:lpstr>Distribution</vt:lpstr>
      <vt:lpstr>    </vt:lpstr>
      <vt:lpstr>PURPOSE </vt:lpstr>
      <vt:lpstr>PowerPoint Presentation</vt:lpstr>
      <vt:lpstr>PowerPoint Presentation</vt:lpstr>
      <vt:lpstr>  </vt:lpstr>
      <vt:lpstr>PowerPoint Presentation</vt:lpstr>
      <vt:lpstr>PowerPoint Presentation</vt:lpstr>
      <vt:lpstr>   </vt:lpstr>
      <vt:lpstr>Story Visualization 1: Voyage Vista : Illuminating Insights From Uber Expeditionary Analysis. </vt:lpstr>
      <vt:lpstr> </vt:lpstr>
      <vt:lpstr>Story Visualization 3: Voyage Vista : Illuminating Insights From Uber Expeditionary Analysis. </vt:lpstr>
      <vt:lpstr>Story Visualization 4: Voyage Vista : Illuminating Insights From Uber Expeditionary Analysis. </vt:lpstr>
      <vt:lpstr>Story Visualization 5: Voyage Vista : Illuminating Insights From Uber Expeditionary Analysis. </vt:lpstr>
      <vt:lpstr>Story Visualization 6: Voyage Vista : Illuminating Insights From Uber Expeditionary Analysis.   </vt:lpstr>
      <vt:lpstr>Story Visualization 7: Voyage Vista : Illuminating Insights From Uber Expeditionary Analysis.   </vt:lpstr>
      <vt:lpstr>Story Visualization 8: Voyage Vista : Illuminating Insights From Uber Expeditionary Analysis. </vt:lpstr>
      <vt:lpstr>4.ADVANTAGES AND DISADVANTAGES.</vt:lpstr>
      <vt:lpstr>PowerPoint Presentation</vt:lpstr>
      <vt:lpstr>   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/>
  <cp:lastModifiedBy/>
  <cp:revision>555</cp:revision>
  <dcterms:created xsi:type="dcterms:W3CDTF">2023-10-09T01:29:11Z</dcterms:created>
  <dcterms:modified xsi:type="dcterms:W3CDTF">2023-10-14T15:49:30Z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